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Bold" panose="020B0604020202020204" charset="0"/>
      <p:regular r:id="rId12"/>
    </p:embeddedFont>
    <p:embeddedFont>
      <p:font typeface="Michroma" panose="020B0604020202020204" charset="0"/>
      <p:regular r:id="rId13"/>
    </p:embeddedFont>
    <p:embeddedFont>
      <p:font typeface="Telegraf" panose="020B0604020202020204" charset="0"/>
      <p:regular r:id="rId14"/>
    </p:embeddedFont>
    <p:embeddedFont>
      <p:font typeface="Telegraf Bold" panose="020B0604020202020204" charset="0"/>
      <p:regular r:id="rId15"/>
    </p:embeddedFont>
    <p:embeddedFont>
      <p:font typeface="Telegraf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9.sv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rot="436196">
            <a:off x="6190766" y="-2861850"/>
            <a:ext cx="17035324" cy="11072961"/>
          </a:xfrm>
          <a:custGeom>
            <a:avLst/>
            <a:gdLst/>
            <a:ahLst/>
            <a:cxnLst/>
            <a:rect l="l" t="t" r="r" b="b"/>
            <a:pathLst>
              <a:path w="17035324" h="11072961">
                <a:moveTo>
                  <a:pt x="0" y="0"/>
                </a:moveTo>
                <a:lnTo>
                  <a:pt x="17035324" y="0"/>
                </a:lnTo>
                <a:lnTo>
                  <a:pt x="17035324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AutoShape 4"/>
          <p:cNvSpPr/>
          <p:nvPr/>
        </p:nvSpPr>
        <p:spPr>
          <a:xfrm>
            <a:off x="1876069" y="6941559"/>
            <a:ext cx="14734041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>
            <a:off x="1876069" y="9248775"/>
            <a:ext cx="14734041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Freeform 6"/>
          <p:cNvSpPr/>
          <p:nvPr/>
        </p:nvSpPr>
        <p:spPr>
          <a:xfrm>
            <a:off x="792288" y="327946"/>
            <a:ext cx="2103576" cy="1401507"/>
          </a:xfrm>
          <a:custGeom>
            <a:avLst/>
            <a:gdLst/>
            <a:ahLst/>
            <a:cxnLst/>
            <a:rect l="l" t="t" r="r" b="b"/>
            <a:pathLst>
              <a:path w="2103576" h="1401507">
                <a:moveTo>
                  <a:pt x="0" y="0"/>
                </a:moveTo>
                <a:lnTo>
                  <a:pt x="2103576" y="0"/>
                </a:lnTo>
                <a:lnTo>
                  <a:pt x="2103576" y="1401508"/>
                </a:lnTo>
                <a:lnTo>
                  <a:pt x="0" y="1401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Freeform 7"/>
          <p:cNvSpPr/>
          <p:nvPr/>
        </p:nvSpPr>
        <p:spPr>
          <a:xfrm>
            <a:off x="7381559" y="327946"/>
            <a:ext cx="10726088" cy="5175338"/>
          </a:xfrm>
          <a:custGeom>
            <a:avLst/>
            <a:gdLst/>
            <a:ahLst/>
            <a:cxnLst/>
            <a:rect l="l" t="t" r="r" b="b"/>
            <a:pathLst>
              <a:path w="10726088" h="5175338">
                <a:moveTo>
                  <a:pt x="0" y="0"/>
                </a:moveTo>
                <a:lnTo>
                  <a:pt x="10726088" y="0"/>
                </a:lnTo>
                <a:lnTo>
                  <a:pt x="10726088" y="5175338"/>
                </a:lnTo>
                <a:lnTo>
                  <a:pt x="0" y="5175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8" name="TextBox 8"/>
          <p:cNvSpPr txBox="1"/>
          <p:nvPr/>
        </p:nvSpPr>
        <p:spPr>
          <a:xfrm>
            <a:off x="1844076" y="2709546"/>
            <a:ext cx="14599848" cy="145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9"/>
              </a:lnSpc>
            </a:pPr>
            <a:r>
              <a:rPr lang="en-US" sz="10099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Tým KODIAQ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66842" y="7100553"/>
            <a:ext cx="9754315" cy="70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Řízení softwarových projektů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18872" y="7958437"/>
            <a:ext cx="2050256" cy="70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2024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" name="Group 3"/>
          <p:cNvGrpSpPr/>
          <p:nvPr/>
        </p:nvGrpSpPr>
        <p:grpSpPr>
          <a:xfrm>
            <a:off x="1057065" y="4072534"/>
            <a:ext cx="16173869" cy="2141933"/>
            <a:chOff x="0" y="0"/>
            <a:chExt cx="21565159" cy="2855911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21565159" cy="167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39"/>
                </a:lnSpc>
              </a:pPr>
              <a:r>
                <a:rPr lang="en-US" sz="8199">
                  <a:solidFill>
                    <a:srgbClr val="FFFFFF"/>
                  </a:solidFill>
                  <a:latin typeface="Michroma"/>
                  <a:ea typeface="Michroma"/>
                  <a:cs typeface="Michroma"/>
                  <a:sym typeface="Michroma"/>
                </a:rPr>
                <a:t>Děkujeme za pozornost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71287"/>
              <a:ext cx="21565159" cy="58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7924723"/>
            <a:ext cx="16230600" cy="946373"/>
          </a:xfrm>
          <a:prstGeom prst="rect">
            <a:avLst/>
          </a:prstGeom>
          <a:solidFill>
            <a:srgbClr val="393BE4"/>
          </a:solidFill>
        </p:spPr>
        <p:txBody>
          <a:bodyPr/>
          <a:lstStyle/>
          <a:p>
            <a:endParaRPr lang="cs-CZ"/>
          </a:p>
        </p:txBody>
      </p:sp>
      <p:sp>
        <p:nvSpPr>
          <p:cNvPr id="7" name="TextBox 7"/>
          <p:cNvSpPr txBox="1"/>
          <p:nvPr/>
        </p:nvSpPr>
        <p:spPr>
          <a:xfrm>
            <a:off x="1714037" y="8164547"/>
            <a:ext cx="1485992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9"/>
              </a:lnSpc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PROSTOR PRO DOTAZY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8390">
            <a:off x="1057519" y="666335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2" y="0"/>
                </a:lnTo>
                <a:lnTo>
                  <a:pt x="12649512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27492" y="1496449"/>
            <a:ext cx="1786611" cy="1786604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627492" y="4250198"/>
            <a:ext cx="1786611" cy="178660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27492" y="7003947"/>
            <a:ext cx="1786611" cy="1786604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876069" y="1496449"/>
            <a:ext cx="1786611" cy="1786604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876069" y="4250198"/>
            <a:ext cx="1786611" cy="1786604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876069" y="7008352"/>
            <a:ext cx="1786611" cy="1786604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31140" y="1898619"/>
            <a:ext cx="3984837" cy="982263"/>
            <a:chOff x="0" y="0"/>
            <a:chExt cx="5313116" cy="130968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5313116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JAKUB JEŘÁBEK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0823"/>
              <a:ext cx="5313116" cy="62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Product owner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76069" y="1089464"/>
            <a:ext cx="2664230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000000"/>
                </a:solidFill>
                <a:latin typeface="Michroma"/>
                <a:ea typeface="Michroma"/>
                <a:cs typeface="Michroma"/>
                <a:sym typeface="Michroma"/>
              </a:rPr>
              <a:t>TýmKODIAQ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831140" y="4652368"/>
            <a:ext cx="3984837" cy="982263"/>
            <a:chOff x="0" y="0"/>
            <a:chExt cx="5313116" cy="130968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5313116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PAVEL ČERNÝ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80823"/>
              <a:ext cx="5313116" cy="62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Team member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831140" y="7406117"/>
            <a:ext cx="3984837" cy="982263"/>
            <a:chOff x="0" y="0"/>
            <a:chExt cx="5313116" cy="1309684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5313116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MARTIN PAVLÍČEK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80823"/>
              <a:ext cx="5313116" cy="62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Team member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406159" y="1898619"/>
            <a:ext cx="3984837" cy="982263"/>
            <a:chOff x="0" y="0"/>
            <a:chExt cx="5313116" cy="1309684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5313116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JAN POUKAR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680823"/>
              <a:ext cx="5313116" cy="62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Scrum master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406158" y="4652368"/>
            <a:ext cx="5423641" cy="982263"/>
            <a:chOff x="0" y="0"/>
            <a:chExt cx="6310771" cy="130968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6310771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1" dirty="0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JAKUB LUKÁŠ SKALICKÝ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80823"/>
              <a:ext cx="6310771" cy="62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Team member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406159" y="7406117"/>
            <a:ext cx="3984837" cy="982263"/>
            <a:chOff x="0" y="0"/>
            <a:chExt cx="5313116" cy="1309684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66675"/>
              <a:ext cx="5313116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1">
                  <a:solidFill>
                    <a:srgbClr val="000000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ROMAN ŠINDELKA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680823"/>
              <a:ext cx="5313116" cy="62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Team member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7049486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7"/>
                </a:lnTo>
                <a:lnTo>
                  <a:pt x="0" y="11199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AutoShape 3"/>
          <p:cNvSpPr/>
          <p:nvPr/>
        </p:nvSpPr>
        <p:spPr>
          <a:xfrm>
            <a:off x="-375427" y="4140796"/>
            <a:ext cx="1957463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4" name="AutoShape 4"/>
          <p:cNvSpPr/>
          <p:nvPr/>
        </p:nvSpPr>
        <p:spPr>
          <a:xfrm rot="-5400000">
            <a:off x="2685582" y="7557564"/>
            <a:ext cx="682401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 rot="-5400000">
            <a:off x="8773645" y="7552801"/>
            <a:ext cx="683353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AutoShape 6"/>
          <p:cNvSpPr/>
          <p:nvPr/>
        </p:nvSpPr>
        <p:spPr>
          <a:xfrm>
            <a:off x="-375427" y="7523511"/>
            <a:ext cx="1957463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8" name="Freeform 8"/>
          <p:cNvSpPr/>
          <p:nvPr/>
        </p:nvSpPr>
        <p:spPr>
          <a:xfrm>
            <a:off x="2188517" y="4182693"/>
            <a:ext cx="1921614" cy="1921614"/>
          </a:xfrm>
          <a:custGeom>
            <a:avLst/>
            <a:gdLst/>
            <a:ahLst/>
            <a:cxnLst/>
            <a:rect l="l" t="t" r="r" b="b"/>
            <a:pathLst>
              <a:path w="1921614" h="1921614">
                <a:moveTo>
                  <a:pt x="0" y="0"/>
                </a:moveTo>
                <a:lnTo>
                  <a:pt x="1921615" y="0"/>
                </a:lnTo>
                <a:lnTo>
                  <a:pt x="1921615" y="1921614"/>
                </a:lnTo>
                <a:lnTo>
                  <a:pt x="0" y="192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9" name="Freeform 9"/>
          <p:cNvSpPr/>
          <p:nvPr/>
        </p:nvSpPr>
        <p:spPr>
          <a:xfrm>
            <a:off x="8187586" y="4365260"/>
            <a:ext cx="1921614" cy="1921614"/>
          </a:xfrm>
          <a:custGeom>
            <a:avLst/>
            <a:gdLst/>
            <a:ahLst/>
            <a:cxnLst/>
            <a:rect l="l" t="t" r="r" b="b"/>
            <a:pathLst>
              <a:path w="1921614" h="1921614">
                <a:moveTo>
                  <a:pt x="0" y="0"/>
                </a:moveTo>
                <a:lnTo>
                  <a:pt x="1921614" y="0"/>
                </a:lnTo>
                <a:lnTo>
                  <a:pt x="1921614" y="1921615"/>
                </a:lnTo>
                <a:lnTo>
                  <a:pt x="0" y="1921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0" name="Freeform 10"/>
          <p:cNvSpPr/>
          <p:nvPr/>
        </p:nvSpPr>
        <p:spPr>
          <a:xfrm>
            <a:off x="14290675" y="4277877"/>
            <a:ext cx="1960445" cy="1826431"/>
          </a:xfrm>
          <a:custGeom>
            <a:avLst/>
            <a:gdLst/>
            <a:ahLst/>
            <a:cxnLst/>
            <a:rect l="l" t="t" r="r" b="b"/>
            <a:pathLst>
              <a:path w="1960445" h="1826431">
                <a:moveTo>
                  <a:pt x="0" y="0"/>
                </a:moveTo>
                <a:lnTo>
                  <a:pt x="1960445" y="0"/>
                </a:lnTo>
                <a:lnTo>
                  <a:pt x="1960445" y="1826430"/>
                </a:lnTo>
                <a:lnTo>
                  <a:pt x="0" y="182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1" name="TextBox 11"/>
          <p:cNvSpPr txBox="1"/>
          <p:nvPr/>
        </p:nvSpPr>
        <p:spPr>
          <a:xfrm>
            <a:off x="2424227" y="1578571"/>
            <a:ext cx="1483507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Implementační platformy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2074" y="8166564"/>
            <a:ext cx="4934501" cy="131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Používán pro správu verzí a ukládání zdrojového kódu i dokumentace.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5135" y="8114061"/>
            <a:ext cx="5137730" cy="131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Řízení úkolů, agilního plánování, sledování průběhu práce a plánování sprintů.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71425" y="8114061"/>
            <a:ext cx="4934501" cy="173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Hlavní nástroj pro týmovou komunikaci, sdílení dokumentů a plánování schůzek.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6069" y="1089464"/>
            <a:ext cx="407729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Tým KODIAQ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6069" y="6406563"/>
            <a:ext cx="231707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7700" y="6406563"/>
            <a:ext cx="36525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ScrumDesk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04478" y="6406563"/>
            <a:ext cx="326469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MS Teams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94061" y="2788246"/>
            <a:ext cx="8438912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komunikace a organizace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7049486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7"/>
                </a:lnTo>
                <a:lnTo>
                  <a:pt x="0" y="11199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AutoShape 3"/>
          <p:cNvSpPr/>
          <p:nvPr/>
        </p:nvSpPr>
        <p:spPr>
          <a:xfrm>
            <a:off x="-375427" y="4140796"/>
            <a:ext cx="1957463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4" name="AutoShape 4"/>
          <p:cNvSpPr/>
          <p:nvPr/>
        </p:nvSpPr>
        <p:spPr>
          <a:xfrm rot="-5400000">
            <a:off x="2685582" y="7557564"/>
            <a:ext cx="682401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 rot="-5400000">
            <a:off x="8773645" y="7552801"/>
            <a:ext cx="683353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AutoShape 6"/>
          <p:cNvSpPr/>
          <p:nvPr/>
        </p:nvSpPr>
        <p:spPr>
          <a:xfrm>
            <a:off x="-375427" y="7523511"/>
            <a:ext cx="1957463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8" name="Freeform 8"/>
          <p:cNvSpPr/>
          <p:nvPr/>
        </p:nvSpPr>
        <p:spPr>
          <a:xfrm>
            <a:off x="8423980" y="4140796"/>
            <a:ext cx="1415512" cy="2417801"/>
          </a:xfrm>
          <a:custGeom>
            <a:avLst/>
            <a:gdLst/>
            <a:ahLst/>
            <a:cxnLst/>
            <a:rect l="l" t="t" r="r" b="b"/>
            <a:pathLst>
              <a:path w="1415512" h="2417801">
                <a:moveTo>
                  <a:pt x="0" y="0"/>
                </a:moveTo>
                <a:lnTo>
                  <a:pt x="1415512" y="0"/>
                </a:lnTo>
                <a:lnTo>
                  <a:pt x="1415512" y="2417801"/>
                </a:lnTo>
                <a:lnTo>
                  <a:pt x="0" y="2417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9" name="Freeform 9"/>
          <p:cNvSpPr/>
          <p:nvPr/>
        </p:nvSpPr>
        <p:spPr>
          <a:xfrm>
            <a:off x="2206240" y="4297608"/>
            <a:ext cx="1656733" cy="2292918"/>
          </a:xfrm>
          <a:custGeom>
            <a:avLst/>
            <a:gdLst/>
            <a:ahLst/>
            <a:cxnLst/>
            <a:rect l="l" t="t" r="r" b="b"/>
            <a:pathLst>
              <a:path w="1656733" h="2292918">
                <a:moveTo>
                  <a:pt x="0" y="0"/>
                </a:moveTo>
                <a:lnTo>
                  <a:pt x="1656733" y="0"/>
                </a:lnTo>
                <a:lnTo>
                  <a:pt x="1656733" y="2292919"/>
                </a:lnTo>
                <a:lnTo>
                  <a:pt x="0" y="2292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0" name="Freeform 10"/>
          <p:cNvSpPr/>
          <p:nvPr/>
        </p:nvSpPr>
        <p:spPr>
          <a:xfrm>
            <a:off x="14053523" y="4394541"/>
            <a:ext cx="2434749" cy="2018628"/>
          </a:xfrm>
          <a:custGeom>
            <a:avLst/>
            <a:gdLst/>
            <a:ahLst/>
            <a:cxnLst/>
            <a:rect l="l" t="t" r="r" b="b"/>
            <a:pathLst>
              <a:path w="2434749" h="2018628">
                <a:moveTo>
                  <a:pt x="0" y="0"/>
                </a:moveTo>
                <a:lnTo>
                  <a:pt x="2434749" y="0"/>
                </a:lnTo>
                <a:lnTo>
                  <a:pt x="2434749" y="2018628"/>
                </a:lnTo>
                <a:lnTo>
                  <a:pt x="0" y="2018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1" name="Freeform 11"/>
          <p:cNvSpPr/>
          <p:nvPr/>
        </p:nvSpPr>
        <p:spPr>
          <a:xfrm>
            <a:off x="317113" y="7761636"/>
            <a:ext cx="1558956" cy="2195713"/>
          </a:xfrm>
          <a:custGeom>
            <a:avLst/>
            <a:gdLst/>
            <a:ahLst/>
            <a:cxnLst/>
            <a:rect l="l" t="t" r="r" b="b"/>
            <a:pathLst>
              <a:path w="1558956" h="2195713">
                <a:moveTo>
                  <a:pt x="0" y="0"/>
                </a:moveTo>
                <a:lnTo>
                  <a:pt x="1558956" y="0"/>
                </a:lnTo>
                <a:lnTo>
                  <a:pt x="1558956" y="2195714"/>
                </a:lnTo>
                <a:lnTo>
                  <a:pt x="0" y="21957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2" name="Freeform 12"/>
          <p:cNvSpPr/>
          <p:nvPr/>
        </p:nvSpPr>
        <p:spPr>
          <a:xfrm>
            <a:off x="1649754" y="7610036"/>
            <a:ext cx="2510126" cy="2510126"/>
          </a:xfrm>
          <a:custGeom>
            <a:avLst/>
            <a:gdLst/>
            <a:ahLst/>
            <a:cxnLst/>
            <a:rect l="l" t="t" r="r" b="b"/>
            <a:pathLst>
              <a:path w="2510126" h="2510126">
                <a:moveTo>
                  <a:pt x="0" y="0"/>
                </a:moveTo>
                <a:lnTo>
                  <a:pt x="2510126" y="0"/>
                </a:lnTo>
                <a:lnTo>
                  <a:pt x="2510126" y="2510126"/>
                </a:lnTo>
                <a:lnTo>
                  <a:pt x="0" y="25101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3" name="Freeform 13"/>
          <p:cNvSpPr/>
          <p:nvPr/>
        </p:nvSpPr>
        <p:spPr>
          <a:xfrm>
            <a:off x="3862973" y="7761636"/>
            <a:ext cx="2038647" cy="2206925"/>
          </a:xfrm>
          <a:custGeom>
            <a:avLst/>
            <a:gdLst/>
            <a:ahLst/>
            <a:cxnLst/>
            <a:rect l="l" t="t" r="r" b="b"/>
            <a:pathLst>
              <a:path w="2038647" h="2206925">
                <a:moveTo>
                  <a:pt x="0" y="0"/>
                </a:moveTo>
                <a:lnTo>
                  <a:pt x="2038648" y="0"/>
                </a:lnTo>
                <a:lnTo>
                  <a:pt x="2038648" y="2206926"/>
                </a:lnTo>
                <a:lnTo>
                  <a:pt x="0" y="22069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4" name="Freeform 14"/>
          <p:cNvSpPr/>
          <p:nvPr/>
        </p:nvSpPr>
        <p:spPr>
          <a:xfrm>
            <a:off x="6470310" y="7493684"/>
            <a:ext cx="2830716" cy="2830716"/>
          </a:xfrm>
          <a:custGeom>
            <a:avLst/>
            <a:gdLst/>
            <a:ahLst/>
            <a:cxnLst/>
            <a:rect l="l" t="t" r="r" b="b"/>
            <a:pathLst>
              <a:path w="2830716" h="2830716">
                <a:moveTo>
                  <a:pt x="0" y="0"/>
                </a:moveTo>
                <a:lnTo>
                  <a:pt x="2830716" y="0"/>
                </a:lnTo>
                <a:lnTo>
                  <a:pt x="2830716" y="2830716"/>
                </a:lnTo>
                <a:lnTo>
                  <a:pt x="0" y="28307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5" name="Freeform 15"/>
          <p:cNvSpPr/>
          <p:nvPr/>
        </p:nvSpPr>
        <p:spPr>
          <a:xfrm>
            <a:off x="9668987" y="7610036"/>
            <a:ext cx="1807370" cy="2434169"/>
          </a:xfrm>
          <a:custGeom>
            <a:avLst/>
            <a:gdLst/>
            <a:ahLst/>
            <a:cxnLst/>
            <a:rect l="l" t="t" r="r" b="b"/>
            <a:pathLst>
              <a:path w="1807370" h="2434169">
                <a:moveTo>
                  <a:pt x="0" y="0"/>
                </a:moveTo>
                <a:lnTo>
                  <a:pt x="1807370" y="0"/>
                </a:lnTo>
                <a:lnTo>
                  <a:pt x="1807370" y="2434169"/>
                </a:lnTo>
                <a:lnTo>
                  <a:pt x="0" y="243416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6" name="Freeform 16"/>
          <p:cNvSpPr/>
          <p:nvPr/>
        </p:nvSpPr>
        <p:spPr>
          <a:xfrm>
            <a:off x="12385675" y="7914036"/>
            <a:ext cx="1723052" cy="1747074"/>
          </a:xfrm>
          <a:custGeom>
            <a:avLst/>
            <a:gdLst/>
            <a:ahLst/>
            <a:cxnLst/>
            <a:rect l="l" t="t" r="r" b="b"/>
            <a:pathLst>
              <a:path w="1723052" h="1747074">
                <a:moveTo>
                  <a:pt x="0" y="0"/>
                </a:moveTo>
                <a:lnTo>
                  <a:pt x="1723052" y="0"/>
                </a:lnTo>
                <a:lnTo>
                  <a:pt x="1723052" y="1747075"/>
                </a:lnTo>
                <a:lnTo>
                  <a:pt x="0" y="174707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7" name="Freeform 17"/>
          <p:cNvSpPr/>
          <p:nvPr/>
        </p:nvSpPr>
        <p:spPr>
          <a:xfrm>
            <a:off x="14480202" y="7914036"/>
            <a:ext cx="1731452" cy="1731452"/>
          </a:xfrm>
          <a:custGeom>
            <a:avLst/>
            <a:gdLst/>
            <a:ahLst/>
            <a:cxnLst/>
            <a:rect l="l" t="t" r="r" b="b"/>
            <a:pathLst>
              <a:path w="1731452" h="1731452">
                <a:moveTo>
                  <a:pt x="0" y="0"/>
                </a:moveTo>
                <a:lnTo>
                  <a:pt x="1731452" y="0"/>
                </a:lnTo>
                <a:lnTo>
                  <a:pt x="1731452" y="1731453"/>
                </a:lnTo>
                <a:lnTo>
                  <a:pt x="0" y="173145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8" name="Freeform 18"/>
          <p:cNvSpPr/>
          <p:nvPr/>
        </p:nvSpPr>
        <p:spPr>
          <a:xfrm>
            <a:off x="16488272" y="7941075"/>
            <a:ext cx="1704414" cy="1704414"/>
          </a:xfrm>
          <a:custGeom>
            <a:avLst/>
            <a:gdLst/>
            <a:ahLst/>
            <a:cxnLst/>
            <a:rect l="l" t="t" r="r" b="b"/>
            <a:pathLst>
              <a:path w="1704414" h="1704414">
                <a:moveTo>
                  <a:pt x="0" y="0"/>
                </a:moveTo>
                <a:lnTo>
                  <a:pt x="1704414" y="0"/>
                </a:lnTo>
                <a:lnTo>
                  <a:pt x="1704414" y="1704414"/>
                </a:lnTo>
                <a:lnTo>
                  <a:pt x="0" y="170441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9" name="TextBox 19"/>
          <p:cNvSpPr txBox="1"/>
          <p:nvPr/>
        </p:nvSpPr>
        <p:spPr>
          <a:xfrm>
            <a:off x="2424227" y="1578571"/>
            <a:ext cx="1483507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Implementační platformy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76069" y="1089464"/>
            <a:ext cx="407729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Tým KODIAQ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1597" y="6406563"/>
            <a:ext cx="34060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Front-end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44336" y="6406563"/>
            <a:ext cx="319932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Back-end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16421" y="6600239"/>
            <a:ext cx="5908953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Vývojové a verzovací nástroje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94061" y="2788246"/>
            <a:ext cx="8438912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komunikace a organizace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8390">
            <a:off x="1057519" y="666335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2" y="0"/>
                </a:lnTo>
                <a:lnTo>
                  <a:pt x="12649512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Freeform 4"/>
          <p:cNvSpPr/>
          <p:nvPr/>
        </p:nvSpPr>
        <p:spPr>
          <a:xfrm>
            <a:off x="6400800" y="5631267"/>
            <a:ext cx="5486400" cy="4114800"/>
          </a:xfrm>
          <a:custGeom>
            <a:avLst/>
            <a:gdLst/>
            <a:ahLst/>
            <a:cxnLst/>
            <a:rect l="l" t="t" r="r" b="b"/>
            <a:pathLst>
              <a:path w="5486400" h="4114800">
                <a:moveTo>
                  <a:pt x="0" y="0"/>
                </a:moveTo>
                <a:lnTo>
                  <a:pt x="5486400" y="0"/>
                </a:lnTo>
                <a:lnTo>
                  <a:pt x="5486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5" name="TextBox 5"/>
          <p:cNvSpPr txBox="1"/>
          <p:nvPr/>
        </p:nvSpPr>
        <p:spPr>
          <a:xfrm>
            <a:off x="1876069" y="1089464"/>
            <a:ext cx="2664230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000000"/>
                </a:solidFill>
                <a:latin typeface="Michroma"/>
                <a:ea typeface="Michroma"/>
                <a:cs typeface="Michroma"/>
                <a:sym typeface="Michroma"/>
              </a:rPr>
              <a:t>TýmKODIAQ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698" y="1388306"/>
            <a:ext cx="17727265" cy="485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8"/>
              </a:lnSpc>
            </a:pPr>
            <a:r>
              <a:rPr lang="en-US" sz="3800" b="1" spc="-79">
                <a:solidFill>
                  <a:srgbClr val="00BF63"/>
                </a:solidFill>
                <a:latin typeface="Telegraf Bold"/>
                <a:ea typeface="Telegraf Bold"/>
                <a:cs typeface="Telegraf Bold"/>
                <a:sym typeface="Telegraf Bold"/>
              </a:rPr>
              <a:t>Co už je hotovo:</a:t>
            </a:r>
          </a:p>
          <a:p>
            <a:pPr marL="643775" lvl="1" indent="-321887" algn="l">
              <a:lnSpc>
                <a:spcPts val="4711"/>
              </a:lnSpc>
              <a:buFont typeface="Arial"/>
              <a:buChar char="•"/>
            </a:pPr>
            <a:r>
              <a:rPr lang="en-US" sz="2981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GitHub repozitář</a:t>
            </a:r>
            <a:r>
              <a:rPr lang="en-US" sz="298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: Vytvořený a připravený pro ukládání zdrojového kódu a dokumentace.</a:t>
            </a:r>
          </a:p>
          <a:p>
            <a:pPr marL="643775" lvl="1" indent="-321887" algn="l">
              <a:lnSpc>
                <a:spcPts val="4711"/>
              </a:lnSpc>
              <a:buFont typeface="Arial"/>
              <a:buChar char="•"/>
            </a:pPr>
            <a:r>
              <a:rPr lang="en-US" sz="2981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Připojení členů:</a:t>
            </a:r>
            <a:r>
              <a:rPr lang="en-US" sz="298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Všichni členové jsou připojeni k hlavním týmovým platformám – GitHub, Teams a Scrum desk.</a:t>
            </a:r>
          </a:p>
          <a:p>
            <a:pPr marL="643775" lvl="1" indent="-321887" algn="l">
              <a:lnSpc>
                <a:spcPts val="4711"/>
              </a:lnSpc>
              <a:buFont typeface="Arial"/>
              <a:buChar char="•"/>
            </a:pPr>
            <a:r>
              <a:rPr lang="en-US" sz="2981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Plánování sprintů:</a:t>
            </a:r>
            <a:r>
              <a:rPr lang="en-US" sz="298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Máme naplánované tři sprinty pro řízení postupu projekt</a:t>
            </a:r>
          </a:p>
          <a:p>
            <a:pPr marL="643775" lvl="1" indent="-321887" algn="l">
              <a:lnSpc>
                <a:spcPts val="4711"/>
              </a:lnSpc>
              <a:buFont typeface="Arial"/>
              <a:buChar char="•"/>
            </a:pPr>
            <a:r>
              <a:rPr lang="en-US" sz="2981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Story map: </a:t>
            </a:r>
            <a:r>
              <a:rPr lang="en-US" sz="298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Vytvořena v Scrum desku a připravena jako přehled hlavních funkcionalit projektu.</a:t>
            </a:r>
          </a:p>
          <a:p>
            <a:pPr algn="ctr">
              <a:lnSpc>
                <a:spcPts val="3771"/>
              </a:lnSpc>
              <a:spcBef>
                <a:spcPct val="0"/>
              </a:spcBef>
            </a:pPr>
            <a:endParaRPr lang="en-US" sz="2981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0" lvl="0" indent="0" algn="ctr">
              <a:lnSpc>
                <a:spcPts val="3771"/>
              </a:lnSpc>
              <a:spcBef>
                <a:spcPct val="0"/>
              </a:spcBef>
            </a:pPr>
            <a:endParaRPr lang="en-US" sz="2981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8390">
            <a:off x="1057519" y="666335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2" y="0"/>
                </a:lnTo>
                <a:lnTo>
                  <a:pt x="12649512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Freeform 4"/>
          <p:cNvSpPr/>
          <p:nvPr/>
        </p:nvSpPr>
        <p:spPr>
          <a:xfrm>
            <a:off x="7267748" y="5842374"/>
            <a:ext cx="3501165" cy="3740152"/>
          </a:xfrm>
          <a:custGeom>
            <a:avLst/>
            <a:gdLst/>
            <a:ahLst/>
            <a:cxnLst/>
            <a:rect l="l" t="t" r="r" b="b"/>
            <a:pathLst>
              <a:path w="3501165" h="3740152">
                <a:moveTo>
                  <a:pt x="0" y="0"/>
                </a:moveTo>
                <a:lnTo>
                  <a:pt x="3501165" y="0"/>
                </a:lnTo>
                <a:lnTo>
                  <a:pt x="3501165" y="3740153"/>
                </a:lnTo>
                <a:lnTo>
                  <a:pt x="0" y="3740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5" name="TextBox 5"/>
          <p:cNvSpPr txBox="1"/>
          <p:nvPr/>
        </p:nvSpPr>
        <p:spPr>
          <a:xfrm>
            <a:off x="1876069" y="1089464"/>
            <a:ext cx="2664230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000000"/>
                </a:solidFill>
                <a:latin typeface="Michroma"/>
                <a:ea typeface="Michroma"/>
                <a:cs typeface="Michroma"/>
                <a:sym typeface="Michroma"/>
              </a:rPr>
              <a:t>TýmKODIAQ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698" y="1388306"/>
            <a:ext cx="17727265" cy="426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8"/>
              </a:lnSpc>
            </a:pPr>
            <a:r>
              <a:rPr lang="en-US" sz="3800" b="1" spc="-79">
                <a:solidFill>
                  <a:srgbClr val="FF5757"/>
                </a:solidFill>
                <a:latin typeface="Telegraf Bold"/>
                <a:ea typeface="Telegraf Bold"/>
                <a:cs typeface="Telegraf Bold"/>
                <a:sym typeface="Telegraf Bold"/>
              </a:rPr>
              <a:t>Na čem aktuálně pracujeme:</a:t>
            </a:r>
          </a:p>
          <a:p>
            <a:pPr marL="643775" lvl="1" indent="-321887" algn="l">
              <a:lnSpc>
                <a:spcPts val="4711"/>
              </a:lnSpc>
              <a:buFont typeface="Arial"/>
              <a:buChar char="•"/>
            </a:pPr>
            <a:r>
              <a:rPr lang="en-US" sz="2981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Základní struktura webové aplikace: </a:t>
            </a:r>
            <a:r>
              <a:rPr lang="en-US" sz="298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Zahájení vývoje základních částí webu, včetně HTML a PHP šablon.</a:t>
            </a:r>
          </a:p>
          <a:p>
            <a:pPr marL="643775" lvl="1" indent="-321887" algn="l">
              <a:lnSpc>
                <a:spcPts val="4711"/>
              </a:lnSpc>
              <a:buFont typeface="Arial"/>
              <a:buChar char="•"/>
            </a:pPr>
            <a:r>
              <a:rPr lang="en-US" sz="2981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Databázový model: </a:t>
            </a:r>
            <a:r>
              <a:rPr lang="en-US" sz="298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Návrh struktury databáze pro ukládání článků a dalších materiálů.</a:t>
            </a:r>
          </a:p>
          <a:p>
            <a:pPr marL="643775" lvl="1" indent="-321887" algn="l">
              <a:lnSpc>
                <a:spcPts val="4711"/>
              </a:lnSpc>
              <a:buFont typeface="Arial"/>
              <a:buChar char="•"/>
            </a:pPr>
            <a:r>
              <a:rPr lang="en-US" sz="2981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První úkoly ve sprintu: </a:t>
            </a:r>
            <a:r>
              <a:rPr lang="en-US" sz="298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Rozdělení a zahájení prvních úkolů dle plánu sprintu.</a:t>
            </a:r>
          </a:p>
          <a:p>
            <a:pPr algn="ctr">
              <a:lnSpc>
                <a:spcPts val="3771"/>
              </a:lnSpc>
              <a:spcBef>
                <a:spcPct val="0"/>
              </a:spcBef>
            </a:pPr>
            <a:endParaRPr lang="en-US" sz="2981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0" lvl="0" indent="0" algn="ctr">
              <a:lnSpc>
                <a:spcPts val="3771"/>
              </a:lnSpc>
              <a:spcBef>
                <a:spcPct val="0"/>
              </a:spcBef>
            </a:pPr>
            <a:endParaRPr lang="en-US" sz="2981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8390">
            <a:off x="1057519" y="666335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2" y="0"/>
                </a:lnTo>
                <a:lnTo>
                  <a:pt x="12649512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2206117"/>
            <a:ext cx="16230600" cy="4674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7"/>
              </a:lnSpc>
            </a:pPr>
            <a:endParaRPr/>
          </a:p>
          <a:p>
            <a:pPr marL="616599" lvl="1" indent="-308300" algn="l">
              <a:lnSpc>
                <a:spcPts val="4512"/>
              </a:lnSpc>
              <a:buFont typeface="Arial"/>
              <a:buChar char="•"/>
            </a:pPr>
            <a:r>
              <a:rPr lang="en-US" sz="2855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GitHub: </a:t>
            </a:r>
            <a:r>
              <a:rPr lang="en-US" sz="28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Efektivní sledování změn a organizace úkolů pomocí Issues. Rychlá revize kódu.</a:t>
            </a:r>
          </a:p>
          <a:p>
            <a:pPr marL="616599" lvl="1" indent="-308300" algn="l">
              <a:lnSpc>
                <a:spcPts val="4512"/>
              </a:lnSpc>
              <a:buFont typeface="Arial"/>
              <a:buChar char="•"/>
            </a:pPr>
            <a:r>
              <a:rPr lang="en-US" sz="2855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Microsoft Teams: </a:t>
            </a:r>
            <a:r>
              <a:rPr lang="en-US" sz="28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Usnadnila rychlou komunikaci a řešení problémů v reálném čase. Sdílení obrazovky bylo velmi užitečné.</a:t>
            </a:r>
          </a:p>
          <a:p>
            <a:pPr marL="616599" lvl="1" indent="-308300" algn="l">
              <a:lnSpc>
                <a:spcPts val="4512"/>
              </a:lnSpc>
              <a:buFont typeface="Arial"/>
              <a:buChar char="•"/>
            </a:pPr>
            <a:r>
              <a:rPr lang="en-US" sz="2855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Scrum desk: </a:t>
            </a:r>
            <a:r>
              <a:rPr lang="en-US" sz="28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Klíčový nástroj pro sledování pokroku a plánování úkolů pomocí story mapy.</a:t>
            </a:r>
          </a:p>
          <a:p>
            <a:pPr algn="l">
              <a:lnSpc>
                <a:spcPts val="4512"/>
              </a:lnSpc>
            </a:pPr>
            <a:endParaRPr lang="en-US" sz="2855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612"/>
              </a:lnSpc>
              <a:spcBef>
                <a:spcPct val="0"/>
              </a:spcBef>
            </a:pPr>
            <a:endParaRPr lang="en-US" sz="2855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0" lvl="0" indent="0" algn="ctr">
              <a:lnSpc>
                <a:spcPts val="3612"/>
              </a:lnSpc>
              <a:spcBef>
                <a:spcPct val="0"/>
              </a:spcBef>
            </a:pPr>
            <a:endParaRPr lang="en-US" sz="2855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792736" y="5842374"/>
            <a:ext cx="12702527" cy="2905703"/>
          </a:xfrm>
          <a:custGeom>
            <a:avLst/>
            <a:gdLst/>
            <a:ahLst/>
            <a:cxnLst/>
            <a:rect l="l" t="t" r="r" b="b"/>
            <a:pathLst>
              <a:path w="12702527" h="2905703">
                <a:moveTo>
                  <a:pt x="0" y="0"/>
                </a:moveTo>
                <a:lnTo>
                  <a:pt x="12702528" y="0"/>
                </a:lnTo>
                <a:lnTo>
                  <a:pt x="12702528" y="2905704"/>
                </a:lnTo>
                <a:lnTo>
                  <a:pt x="0" y="290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6" name="TextBox 6"/>
          <p:cNvSpPr txBox="1"/>
          <p:nvPr/>
        </p:nvSpPr>
        <p:spPr>
          <a:xfrm>
            <a:off x="1876069" y="1089464"/>
            <a:ext cx="2664230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000000"/>
                </a:solidFill>
                <a:latin typeface="Michroma"/>
                <a:ea typeface="Michroma"/>
                <a:cs typeface="Michroma"/>
                <a:sym typeface="Michroma"/>
              </a:rPr>
              <a:t>TýmKODIAQ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82039" y="1308978"/>
            <a:ext cx="8523923" cy="903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20"/>
              </a:lnSpc>
              <a:spcBef>
                <a:spcPct val="0"/>
              </a:spcBef>
            </a:pPr>
            <a:r>
              <a:rPr lang="en-US" sz="5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Práce s týmovými nástroji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8390">
            <a:off x="1057519" y="666335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2" y="0"/>
                </a:lnTo>
                <a:lnTo>
                  <a:pt x="12649512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Freeform 4"/>
          <p:cNvSpPr/>
          <p:nvPr/>
        </p:nvSpPr>
        <p:spPr>
          <a:xfrm>
            <a:off x="2189576" y="4828853"/>
            <a:ext cx="13908849" cy="4885483"/>
          </a:xfrm>
          <a:custGeom>
            <a:avLst/>
            <a:gdLst/>
            <a:ahLst/>
            <a:cxnLst/>
            <a:rect l="l" t="t" r="r" b="b"/>
            <a:pathLst>
              <a:path w="13908849" h="4885483">
                <a:moveTo>
                  <a:pt x="0" y="0"/>
                </a:moveTo>
                <a:lnTo>
                  <a:pt x="13908848" y="0"/>
                </a:lnTo>
                <a:lnTo>
                  <a:pt x="13908848" y="4885484"/>
                </a:lnTo>
                <a:lnTo>
                  <a:pt x="0" y="4885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5" name="TextBox 5"/>
          <p:cNvSpPr txBox="1"/>
          <p:nvPr/>
        </p:nvSpPr>
        <p:spPr>
          <a:xfrm>
            <a:off x="1028700" y="2282317"/>
            <a:ext cx="16230600" cy="357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371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Otevřená komunikace </a:t>
            </a:r>
            <a:r>
              <a:rPr lang="en-US" sz="33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 </a:t>
            </a:r>
            <a:r>
              <a:rPr lang="en-US" sz="33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pravidelná setkání</a:t>
            </a:r>
            <a:r>
              <a:rPr lang="en-US" sz="33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posílila týmovou soudržnost.</a:t>
            </a:r>
          </a:p>
          <a:p>
            <a:pPr marL="734059" lvl="1" indent="-367030" algn="l">
              <a:lnSpc>
                <a:spcPts val="5371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Vzájemná podpora</a:t>
            </a:r>
            <a:r>
              <a:rPr lang="en-US" sz="33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a </a:t>
            </a:r>
            <a:r>
              <a:rPr lang="en-US" sz="33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sdílení zkušeností</a:t>
            </a:r>
            <a:r>
              <a:rPr lang="en-US" sz="33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vedly k rychlejšímu řešení problémů a vyšší kvalitě práce.</a:t>
            </a:r>
          </a:p>
          <a:p>
            <a:pPr algn="l">
              <a:lnSpc>
                <a:spcPts val="4512"/>
              </a:lnSpc>
            </a:pPr>
            <a:endParaRPr lang="en-US" sz="3399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3612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0" lvl="0" indent="0" algn="ctr">
              <a:lnSpc>
                <a:spcPts val="3612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76069" y="1089464"/>
            <a:ext cx="2664230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000000"/>
                </a:solidFill>
                <a:latin typeface="Michroma"/>
                <a:ea typeface="Michroma"/>
                <a:cs typeface="Michroma"/>
                <a:sym typeface="Michroma"/>
              </a:rPr>
              <a:t>TýmKODIAQ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17406" y="1308978"/>
            <a:ext cx="6453188" cy="903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20"/>
              </a:lnSpc>
              <a:spcBef>
                <a:spcPct val="0"/>
              </a:spcBef>
            </a:pPr>
            <a:r>
              <a:rPr lang="en-US" sz="5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Týmová spolupráce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8390">
            <a:off x="1057519" y="666335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2" y="0"/>
                </a:lnTo>
                <a:lnTo>
                  <a:pt x="12649512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329529" y="2953007"/>
            <a:ext cx="9065954" cy="539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505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Otevřená komunikace a týmová spolupráce přispěly k dobré atmosféře.</a:t>
            </a:r>
          </a:p>
          <a:p>
            <a:pPr marL="690881" lvl="1" indent="-345440" algn="l">
              <a:lnSpc>
                <a:spcPts val="505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Úspěšné dokončení plánování prvního sprintu a základních funkcionalit.</a:t>
            </a:r>
          </a:p>
          <a:p>
            <a:pPr marL="690881" lvl="1" indent="-345440" algn="l">
              <a:lnSpc>
                <a:spcPts val="505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Efektivní používání GitHubu a Teams.</a:t>
            </a:r>
          </a:p>
          <a:p>
            <a:pPr algn="l">
              <a:lnSpc>
                <a:spcPts val="5371"/>
              </a:lnSpc>
            </a:pPr>
            <a:endParaRPr lang="en-US" sz="3200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4512"/>
              </a:lnSpc>
            </a:pPr>
            <a:endParaRPr lang="en-US" sz="3200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lnSpc>
                <a:spcPts val="3612"/>
              </a:lnSpc>
              <a:spcBef>
                <a:spcPct val="0"/>
              </a:spcBef>
            </a:pPr>
            <a:endParaRPr lang="en-US" sz="3200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0" lvl="0" indent="0" algn="ctr">
              <a:lnSpc>
                <a:spcPts val="3612"/>
              </a:lnSpc>
              <a:spcBef>
                <a:spcPct val="0"/>
              </a:spcBef>
            </a:pPr>
            <a:endParaRPr lang="en-US" sz="3200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76069" y="1089464"/>
            <a:ext cx="2664230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000000"/>
                </a:solidFill>
                <a:latin typeface="Michroma"/>
                <a:ea typeface="Michroma"/>
                <a:cs typeface="Michroma"/>
                <a:sym typeface="Michroma"/>
              </a:rPr>
              <a:t>TýmKODIAQ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0204" y="1918471"/>
            <a:ext cx="5404604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 čím jsme spokojeni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53136" y="1918471"/>
            <a:ext cx="5090756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 chceme vylepšit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5484" y="2953007"/>
            <a:ext cx="8606061" cy="539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505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Častější a strukturovanější zpětná vazba.</a:t>
            </a:r>
          </a:p>
          <a:p>
            <a:pPr marL="690881" lvl="1" indent="-345440" algn="l">
              <a:lnSpc>
                <a:spcPts val="505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Lepší odhadování časových nároků na úkoly.</a:t>
            </a:r>
          </a:p>
          <a:p>
            <a:pPr marL="690881" lvl="1" indent="-345440" algn="l">
              <a:lnSpc>
                <a:spcPts val="505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Zlepšení dokumentace kódu a procesů.</a:t>
            </a:r>
          </a:p>
          <a:p>
            <a:pPr algn="l">
              <a:lnSpc>
                <a:spcPts val="5371"/>
              </a:lnSpc>
            </a:pPr>
            <a:endParaRPr lang="en-US" sz="3200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4512"/>
              </a:lnSpc>
            </a:pPr>
            <a:endParaRPr lang="en-US" sz="3200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lnSpc>
                <a:spcPts val="3612"/>
              </a:lnSpc>
              <a:spcBef>
                <a:spcPct val="0"/>
              </a:spcBef>
            </a:pPr>
            <a:endParaRPr lang="en-US" sz="3200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0" lvl="0" indent="0" algn="ctr">
              <a:lnSpc>
                <a:spcPts val="3612"/>
              </a:lnSpc>
              <a:spcBef>
                <a:spcPct val="0"/>
              </a:spcBef>
            </a:pPr>
            <a:endParaRPr lang="en-US" sz="3200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Vlastní</PresentationFormat>
  <Paragraphs>69</Paragraphs>
  <Slides>10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8" baseType="lpstr">
      <vt:lpstr>Michroma</vt:lpstr>
      <vt:lpstr>Arial</vt:lpstr>
      <vt:lpstr>Telegraf Bold</vt:lpstr>
      <vt:lpstr>Calibri</vt:lpstr>
      <vt:lpstr>Telegraf Medium</vt:lpstr>
      <vt:lpstr>Telegraf</vt:lpstr>
      <vt:lpstr>Canva Sans Bold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Creative Gradient Elevator Pitch Deck Presentation</dc:title>
  <cp:lastModifiedBy>Jan Poukar</cp:lastModifiedBy>
  <cp:revision>3</cp:revision>
  <dcterms:created xsi:type="dcterms:W3CDTF">2006-08-16T00:00:00Z</dcterms:created>
  <dcterms:modified xsi:type="dcterms:W3CDTF">2024-10-31T19:51:03Z</dcterms:modified>
  <dc:identifier>DAGVKso3b10</dc:identifier>
</cp:coreProperties>
</file>